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D3625-F2AF-C843-8D34-6F73EF56EBF1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BC0FD-8309-4B44-A931-36FD09F814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93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71621-1368-40D7-BC02-27E9A27A4712}" type="slidenum">
              <a:rPr lang="fr-CH" smtClean="0"/>
              <a:pPr/>
              <a:t>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www.pamaci.com                audrey@pamaci.com</a:t>
            </a:r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smtClean="0"/>
              <a:t>www.pamaci.com                audrey@pamaci.com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971621-1368-40D7-BC02-27E9A27A4712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2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39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94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46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2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1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68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96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4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5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39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BA916-1651-B843-9359-A6847C698ED3}" type="datetimeFigureOut">
              <a:rPr lang="fr-FR" smtClean="0"/>
              <a:t>03.02.16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B936B-5ADC-8F4C-B7D2-12F9B76ED8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8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tiff"/><Relationship Id="rId5" Type="http://schemas.openxmlformats.org/officeDocument/2006/relationships/image" Target="../media/image40.jpeg"/><Relationship Id="rId6" Type="http://schemas.openxmlformats.org/officeDocument/2006/relationships/image" Target="../media/image41.tiff"/><Relationship Id="rId7" Type="http://schemas.openxmlformats.org/officeDocument/2006/relationships/image" Target="../media/image42.gif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wmf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tiff"/><Relationship Id="rId5" Type="http://schemas.openxmlformats.org/officeDocument/2006/relationships/image" Target="../media/image21.jpeg"/><Relationship Id="rId6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oirblan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40" y="3"/>
            <a:ext cx="4128050" cy="691905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99792" y="-27382"/>
            <a:ext cx="6400800" cy="1752600"/>
          </a:xfrm>
        </p:spPr>
        <p:txBody>
          <a:bodyPr>
            <a:normAutofit/>
          </a:bodyPr>
          <a:lstStyle/>
          <a:p>
            <a:r>
              <a:rPr lang="fr-FR" sz="3400" dirty="0" err="1">
                <a:solidFill>
                  <a:srgbClr val="00F100"/>
                </a:solidFill>
                <a:latin typeface="Avenir Book"/>
                <a:cs typeface="Avenir Book"/>
              </a:rPr>
              <a:t>K</a:t>
            </a:r>
            <a:r>
              <a:rPr lang="fr-FR" sz="3400" dirty="0" err="1">
                <a:latin typeface="Avenir Book"/>
                <a:cs typeface="Avenir Book"/>
              </a:rPr>
              <a:t>i</a:t>
            </a:r>
            <a:r>
              <a:rPr lang="fr-FR" sz="3400" i="1" dirty="0" err="1">
                <a:latin typeface="Avenir Book"/>
                <a:cs typeface="Avenir Book"/>
              </a:rPr>
              <a:t>g</a:t>
            </a:r>
            <a:r>
              <a:rPr lang="fr-FR" sz="3400" dirty="0" err="1">
                <a:latin typeface="Avenir Book"/>
                <a:cs typeface="Avenir Book"/>
              </a:rPr>
              <a:t>o</a:t>
            </a:r>
            <a:endParaRPr lang="fr-FR" sz="3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094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igo-été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11329" b="6850"/>
          <a:stretch/>
        </p:blipFill>
        <p:spPr>
          <a:xfrm rot="5400000">
            <a:off x="496371" y="1241637"/>
            <a:ext cx="3514787" cy="2827399"/>
          </a:xfrm>
          <a:prstGeom prst="rect">
            <a:avLst/>
          </a:prstGeom>
        </p:spPr>
      </p:pic>
      <p:pic>
        <p:nvPicPr>
          <p:cNvPr id="5" name="Image 4" descr="kigo-hi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14501" b="5564"/>
          <a:stretch/>
        </p:blipFill>
        <p:spPr>
          <a:xfrm rot="5400000">
            <a:off x="3698009" y="1561894"/>
            <a:ext cx="5638430" cy="36691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845719" y="4813053"/>
            <a:ext cx="1821744" cy="369322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r>
              <a:rPr lang="fr-FR" dirty="0" err="1" smtClean="0"/>
              <a:t>summer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78398" y="6452325"/>
            <a:ext cx="1398382" cy="646321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r>
              <a:rPr lang="fr-FR" dirty="0" smtClean="0"/>
              <a:t>Winter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83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ussettelatérale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620690" y="2852936"/>
            <a:ext cx="6479704" cy="4005064"/>
          </a:xfrm>
          <a:prstGeom prst="rect">
            <a:avLst/>
          </a:prstGeom>
        </p:spPr>
      </p:pic>
      <p:pic>
        <p:nvPicPr>
          <p:cNvPr id="8" name="Image 7" descr="escali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3256" y="434730"/>
            <a:ext cx="1268760" cy="2072726"/>
          </a:xfrm>
          <a:prstGeom prst="rect">
            <a:avLst/>
          </a:prstGeom>
        </p:spPr>
      </p:pic>
      <p:pic>
        <p:nvPicPr>
          <p:cNvPr id="9" name="Image 8" descr="escalier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83511" y="441230"/>
            <a:ext cx="1224136" cy="2159121"/>
          </a:xfrm>
          <a:prstGeom prst="rect">
            <a:avLst/>
          </a:prstGeom>
        </p:spPr>
      </p:pic>
      <p:pic>
        <p:nvPicPr>
          <p:cNvPr id="6" name="Image 5" descr="bbpousset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00880">
            <a:off x="2771804" y="3947925"/>
            <a:ext cx="1569015" cy="1296144"/>
          </a:xfrm>
          <a:prstGeom prst="teardrop">
            <a:avLst>
              <a:gd name="adj" fmla="val 88027"/>
            </a:avLst>
          </a:prstGeom>
        </p:spPr>
      </p:pic>
      <p:pic>
        <p:nvPicPr>
          <p:cNvPr id="10" name="Image 9" descr="bbpousset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64441">
            <a:off x="6240685" y="3853652"/>
            <a:ext cx="1540847" cy="1220179"/>
          </a:xfrm>
          <a:prstGeom prst="pie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19874" y="404669"/>
            <a:ext cx="5544616" cy="595943"/>
          </a:xfrm>
          <a:prstGeom prst="rect">
            <a:avLst/>
          </a:prstGeom>
          <a:noFill/>
        </p:spPr>
        <p:txBody>
          <a:bodyPr wrap="square" lIns="87262" tIns="43630" rIns="87262" bIns="43630" rtlCol="0">
            <a:spAutoFit/>
          </a:bodyPr>
          <a:lstStyle/>
          <a:p>
            <a:r>
              <a:rPr lang="en-CA" sz="15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From sleep to sitting position or to pass every steps!</a:t>
            </a:r>
          </a:p>
          <a:p>
            <a:endParaRPr lang="en-CA" dirty="0">
              <a:latin typeface="Adobe Arabic" pitchFamily="18" charset="-78"/>
              <a:ea typeface="Adobe Song Std L" pitchFamily="18" charset="-128"/>
              <a:cs typeface="Adobe Arabic" pitchFamily="18" charset="-78"/>
            </a:endParaRPr>
          </a:p>
        </p:txBody>
      </p:sp>
      <p:pic>
        <p:nvPicPr>
          <p:cNvPr id="14" name="Image 13" descr="logo.eps"/>
          <p:cNvPicPr>
            <a:picLocks noChangeAspect="1"/>
          </p:cNvPicPr>
          <p:nvPr/>
        </p:nvPicPr>
        <p:blipFill>
          <a:blip r:embed="rId7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036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pa-mar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3" y="3448448"/>
            <a:ext cx="1907704" cy="3409552"/>
          </a:xfrm>
          <a:prstGeom prst="rect">
            <a:avLst/>
          </a:prstGeom>
        </p:spPr>
      </p:pic>
      <p:pic>
        <p:nvPicPr>
          <p:cNvPr id="6" name="Image 5" descr="bimb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37" y="4677722"/>
            <a:ext cx="3059832" cy="2163696"/>
          </a:xfrm>
          <a:prstGeom prst="rect">
            <a:avLst/>
          </a:prstGeom>
        </p:spPr>
      </p:pic>
      <p:pic>
        <p:nvPicPr>
          <p:cNvPr id="8" name="Image 7" descr="protec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16" y="2132857"/>
            <a:ext cx="2228986" cy="2304256"/>
          </a:xfrm>
          <a:prstGeom prst="rect">
            <a:avLst/>
          </a:prstGeom>
        </p:spPr>
      </p:pic>
      <p:pic>
        <p:nvPicPr>
          <p:cNvPr id="12" name="Image 11" descr="logo.eps"/>
          <p:cNvPicPr>
            <a:picLocks noChangeAspect="1"/>
          </p:cNvPicPr>
          <p:nvPr/>
        </p:nvPicPr>
        <p:blipFill>
          <a:blip r:embed="rId5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  <p:sp>
        <p:nvSpPr>
          <p:cNvPr id="2" name="ZoneTexte 1"/>
          <p:cNvSpPr txBox="1"/>
          <p:nvPr/>
        </p:nvSpPr>
        <p:spPr>
          <a:xfrm>
            <a:off x="1182083" y="476674"/>
            <a:ext cx="2858164" cy="365111"/>
          </a:xfrm>
          <a:prstGeom prst="rect">
            <a:avLst/>
          </a:prstGeom>
          <a:noFill/>
        </p:spPr>
        <p:txBody>
          <a:bodyPr wrap="square" lIns="87262" tIns="43630" rIns="87262" bIns="43630" rtlCol="0">
            <a:spAutoFit/>
          </a:bodyPr>
          <a:lstStyle/>
          <a:p>
            <a:r>
              <a:rPr lang="fr-FR" dirty="0" err="1" smtClean="0">
                <a:latin typeface="Avenir Book"/>
                <a:cs typeface="Avenir Book"/>
              </a:rPr>
              <a:t>Why</a:t>
            </a:r>
            <a:r>
              <a:rPr lang="fr-FR" dirty="0" smtClean="0">
                <a:latin typeface="Avenir Book"/>
                <a:cs typeface="Avenir Book"/>
              </a:rPr>
              <a:t> not ?</a:t>
            </a:r>
            <a:endParaRPr lang="fr-FR" dirty="0">
              <a:latin typeface="Avenir Book"/>
              <a:cs typeface="Avenir Book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0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ofi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2" b="-23173"/>
          <a:stretch>
            <a:fillRect/>
          </a:stretch>
        </p:blipFill>
        <p:spPr>
          <a:xfrm rot="627758">
            <a:off x="6692296" y="5792057"/>
            <a:ext cx="2320803" cy="1398288"/>
          </a:xfrm>
          <a:prstGeom prst="diagStripe">
            <a:avLst/>
          </a:prstGeom>
        </p:spPr>
      </p:pic>
      <p:pic>
        <p:nvPicPr>
          <p:cNvPr id="5" name="Image 4" descr="vél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67"/>
          <a:stretch>
            <a:fillRect/>
          </a:stretch>
        </p:blipFill>
        <p:spPr>
          <a:xfrm>
            <a:off x="7952779" y="5736975"/>
            <a:ext cx="1731795" cy="1273377"/>
          </a:xfrm>
          <a:prstGeom prst="teardrop">
            <a:avLst/>
          </a:prstGeom>
        </p:spPr>
      </p:pic>
      <p:pic>
        <p:nvPicPr>
          <p:cNvPr id="6" name="Image 5" descr="train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196752"/>
            <a:ext cx="2573863" cy="2592288"/>
          </a:xfrm>
          <a:prstGeom prst="rect">
            <a:avLst/>
          </a:prstGeom>
        </p:spPr>
      </p:pic>
      <p:pic>
        <p:nvPicPr>
          <p:cNvPr id="7" name="Image 6" descr="flocon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40" y="188643"/>
            <a:ext cx="279201" cy="306220"/>
          </a:xfrm>
          <a:prstGeom prst="rect">
            <a:avLst/>
          </a:prstGeom>
        </p:spPr>
      </p:pic>
      <p:pic>
        <p:nvPicPr>
          <p:cNvPr id="8" name="Espace réservé du contenu 4" descr="traineau.tif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91" y="3473627"/>
            <a:ext cx="3836386" cy="3384376"/>
          </a:xfrm>
        </p:spPr>
      </p:pic>
      <p:pic>
        <p:nvPicPr>
          <p:cNvPr id="9" name="Image 8" descr="soleil004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7" y="2564909"/>
            <a:ext cx="648073" cy="863795"/>
          </a:xfrm>
          <a:prstGeom prst="rect">
            <a:avLst/>
          </a:prstGeom>
        </p:spPr>
      </p:pic>
      <p:pic>
        <p:nvPicPr>
          <p:cNvPr id="10" name="Image 9" descr="flocon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3" y="548680"/>
            <a:ext cx="216024" cy="236930"/>
          </a:xfrm>
          <a:prstGeom prst="rect">
            <a:avLst/>
          </a:prstGeom>
        </p:spPr>
      </p:pic>
      <p:pic>
        <p:nvPicPr>
          <p:cNvPr id="11" name="Image 10" descr="flocon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40" y="836715"/>
            <a:ext cx="147891" cy="162203"/>
          </a:xfrm>
          <a:prstGeom prst="rect">
            <a:avLst/>
          </a:prstGeom>
        </p:spPr>
      </p:pic>
      <p:pic>
        <p:nvPicPr>
          <p:cNvPr id="12" name="Image 11" descr="flocon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9" y="332655"/>
            <a:ext cx="216024" cy="236930"/>
          </a:xfrm>
          <a:prstGeom prst="rect">
            <a:avLst/>
          </a:prstGeom>
        </p:spPr>
      </p:pic>
      <p:pic>
        <p:nvPicPr>
          <p:cNvPr id="13" name="Image 12" descr="flocon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8" y="908720"/>
            <a:ext cx="147891" cy="162203"/>
          </a:xfrm>
          <a:prstGeom prst="rect">
            <a:avLst/>
          </a:prstGeom>
        </p:spPr>
      </p:pic>
      <p:pic>
        <p:nvPicPr>
          <p:cNvPr id="14" name="Image 13" descr="flocon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4" y="1052738"/>
            <a:ext cx="147891" cy="162203"/>
          </a:xfrm>
          <a:prstGeom prst="rect">
            <a:avLst/>
          </a:prstGeom>
        </p:spPr>
      </p:pic>
      <p:pic>
        <p:nvPicPr>
          <p:cNvPr id="20" name="Image 19" descr="logo.eps"/>
          <p:cNvPicPr>
            <a:picLocks noChangeAspect="1"/>
          </p:cNvPicPr>
          <p:nvPr/>
        </p:nvPicPr>
        <p:blipFill>
          <a:blip r:embed="rId10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569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GP31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364" y="1"/>
            <a:ext cx="2557636" cy="14401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49742" y="1412778"/>
            <a:ext cx="6732241" cy="2119437"/>
          </a:xfrm>
          <a:prstGeom prst="rect">
            <a:avLst/>
          </a:prstGeom>
        </p:spPr>
        <p:txBody>
          <a:bodyPr wrap="square" lIns="87262" tIns="43630" rIns="87262" bIns="43630">
            <a:spAutoFit/>
          </a:bodyPr>
          <a:lstStyle/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The advantage of the hammock is that he absorbs more shock </a:t>
            </a: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than the car-seat. (the brain doesn’t hit the skull)</a:t>
            </a:r>
          </a:p>
          <a:p>
            <a:endParaRPr lang="en-CA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endParaRPr lang="en-CA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If the child is comfortable, less crying, less tension </a:t>
            </a: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and less inattention of the parents, so less risk of accident !</a:t>
            </a:r>
          </a:p>
          <a:p>
            <a:endParaRPr lang="en-CA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endParaRPr lang="en-CA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The rail system on the roof can slide the sitting to lying position.</a:t>
            </a:r>
          </a:p>
          <a:p>
            <a:endParaRPr lang="en-CA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Thanks to the back-lock system, the children can not open himself </a:t>
            </a:r>
          </a:p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the security belt.</a:t>
            </a:r>
          </a:p>
        </p:txBody>
      </p:sp>
      <p:pic>
        <p:nvPicPr>
          <p:cNvPr id="5" name="Image 4" descr="voiture-intérieur - 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6015" y="3931890"/>
            <a:ext cx="5452489" cy="3097510"/>
          </a:xfrm>
          <a:prstGeom prst="rect">
            <a:avLst/>
          </a:prstGeom>
        </p:spPr>
      </p:pic>
      <p:pic>
        <p:nvPicPr>
          <p:cNvPr id="15" name="Image 14" descr="logo.eps"/>
          <p:cNvPicPr>
            <a:picLocks noChangeAspect="1"/>
          </p:cNvPicPr>
          <p:nvPr/>
        </p:nvPicPr>
        <p:blipFill>
          <a:blip r:embed="rId4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023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5025" y="1484784"/>
            <a:ext cx="3932745" cy="182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1100" dirty="0"/>
              <a:t>	</a:t>
            </a:r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This concept is born because of a personal frustration of not finding a product easy to use. </a:t>
            </a:r>
          </a:p>
          <a:p>
            <a:pPr marL="0" indent="0">
              <a:buNone/>
            </a:pPr>
            <a:endParaRPr lang="fr-CH" sz="1100" dirty="0">
              <a:latin typeface="Avenir Book"/>
              <a:cs typeface="Avenir Book"/>
            </a:endParaRPr>
          </a:p>
        </p:txBody>
      </p:sp>
      <p:pic>
        <p:nvPicPr>
          <p:cNvPr id="7" name="Image 6" descr="mother-with-children-crossing-street-mev76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1" y="3501008"/>
            <a:ext cx="4339581" cy="30377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4" y="3068960"/>
            <a:ext cx="3312369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  <p:pic>
        <p:nvPicPr>
          <p:cNvPr id="14" name="Image 13" descr="logo.eps"/>
          <p:cNvPicPr>
            <a:picLocks noChangeAspect="1"/>
          </p:cNvPicPr>
          <p:nvPr/>
        </p:nvPicPr>
        <p:blipFill>
          <a:blip r:embed="rId4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476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sées 13"/>
          <p:cNvSpPr/>
          <p:nvPr/>
        </p:nvSpPr>
        <p:spPr>
          <a:xfrm>
            <a:off x="2483768" y="1224755"/>
            <a:ext cx="5760640" cy="381642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469878" y="2084535"/>
            <a:ext cx="4464496" cy="161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262" tIns="43630" rIns="87262" bIns="4363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Go to market with my child and that my stroller can support the weight of 25 kg without balancing and get in danger my baby.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CH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Go for a path in carrying him against my body without getting backache.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dirty="0">
              <a:solidFill>
                <a:srgbClr val="7F7F7F"/>
              </a:solidFill>
              <a:latin typeface="Avenir Book"/>
              <a:ea typeface="Adobe Song Std L" pitchFamily="18" charset="-128"/>
              <a:cs typeface="Avenir Book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Carry my child (car-&gt;stroller-&gt;carrying) in total security without waking him up.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051722" y="263865"/>
            <a:ext cx="9144000" cy="10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262" tIns="43630" rIns="87262" bIns="4363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500" dirty="0">
                <a:latin typeface="Avenir Book"/>
                <a:ea typeface="Calibri" pitchFamily="34" charset="0"/>
                <a:cs typeface="Avenir Book"/>
              </a:rPr>
              <a:t>COMFORT</a:t>
            </a:r>
            <a:endParaRPr lang="fr-CH" sz="1500" dirty="0">
              <a:latin typeface="Avenir Book"/>
              <a:cs typeface="Avenir Book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500" dirty="0">
                <a:latin typeface="Avenir Book"/>
                <a:ea typeface="Calibri" pitchFamily="34" charset="0"/>
                <a:cs typeface="Avenir Book"/>
              </a:rPr>
              <a:t>SECURITY</a:t>
            </a:r>
            <a:endParaRPr lang="fr-CH" sz="1500" dirty="0">
              <a:latin typeface="Avenir Book"/>
              <a:cs typeface="Avenir Book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500" dirty="0">
                <a:latin typeface="Avenir Book"/>
                <a:ea typeface="Calibri" pitchFamily="34" charset="0"/>
                <a:cs typeface="Avenir Book"/>
              </a:rPr>
              <a:t>MOBILITY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500" dirty="0">
                <a:latin typeface="Avenir Book"/>
                <a:ea typeface="Calibri" pitchFamily="34" charset="0"/>
                <a:cs typeface="Avenir Book"/>
              </a:rPr>
              <a:t>LIGHTNESS</a:t>
            </a:r>
            <a:r>
              <a:rPr kumimoji="0" lang="fr-C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venir Book"/>
                <a:cs typeface="Avenir Book"/>
              </a:rPr>
              <a:t> </a:t>
            </a:r>
          </a:p>
        </p:txBody>
      </p:sp>
      <p:pic>
        <p:nvPicPr>
          <p:cNvPr id="18" name="Image 17" descr="logo.eps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  <p:pic>
        <p:nvPicPr>
          <p:cNvPr id="10" name="Image 9" descr="IMGP30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064" y="5082186"/>
            <a:ext cx="1635590" cy="19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8" y="332659"/>
            <a:ext cx="4968554" cy="24048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H" sz="1700" dirty="0"/>
              <a:t>	</a:t>
            </a:r>
            <a:r>
              <a:rPr lang="en-CA" sz="15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Keep the feeling of « amortizing gravity ».</a:t>
            </a:r>
          </a:p>
        </p:txBody>
      </p:sp>
      <p:pic>
        <p:nvPicPr>
          <p:cNvPr id="5" name="Image 4" descr="kango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183" y="620690"/>
            <a:ext cx="2939819" cy="2204864"/>
          </a:xfrm>
          <a:prstGeom prst="rect">
            <a:avLst/>
          </a:prstGeom>
        </p:spPr>
      </p:pic>
      <p:pic>
        <p:nvPicPr>
          <p:cNvPr id="6" name="Image 5" descr="Femme-enceinte-Enfa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9" y="3068961"/>
            <a:ext cx="2167233" cy="1633592"/>
          </a:xfrm>
          <a:prstGeom prst="rect">
            <a:avLst/>
          </a:prstGeom>
        </p:spPr>
      </p:pic>
      <p:pic>
        <p:nvPicPr>
          <p:cNvPr id="7" name="Espace réservé du contenu 3" descr="7c8a87_2008_04_15_Box_gro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797152"/>
            <a:ext cx="2060849" cy="2060848"/>
          </a:xfrm>
          <a:prstGeom prst="rect">
            <a:avLst/>
          </a:prstGeom>
        </p:spPr>
      </p:pic>
      <p:pic>
        <p:nvPicPr>
          <p:cNvPr id="8" name="Image 7" descr="50942-chica-la-chaise-hamac-enfa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58" y="5268444"/>
            <a:ext cx="2379442" cy="1589556"/>
          </a:xfrm>
          <a:prstGeom prst="rect">
            <a:avLst/>
          </a:prstGeom>
        </p:spPr>
      </p:pic>
      <p:pic>
        <p:nvPicPr>
          <p:cNvPr id="9" name="Image 8" descr="erezpla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1052737"/>
            <a:ext cx="2160240" cy="216024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19874" y="4869161"/>
            <a:ext cx="4248472" cy="264769"/>
          </a:xfrm>
          <a:prstGeom prst="rect">
            <a:avLst/>
          </a:prstGeom>
          <a:noFill/>
        </p:spPr>
        <p:txBody>
          <a:bodyPr wrap="square" lIns="87262" tIns="43630" rIns="87262" bIns="43630" rtlCol="0">
            <a:spAutoFit/>
          </a:bodyPr>
          <a:lstStyle/>
          <a:p>
            <a:r>
              <a:rPr lang="en-CA" sz="1100" dirty="0">
                <a:solidFill>
                  <a:srgbClr val="7F7F7F"/>
                </a:solidFill>
                <a:latin typeface="Avenir Book"/>
                <a:ea typeface="Adobe Song Std L" pitchFamily="18" charset="-128"/>
                <a:cs typeface="Avenir Book"/>
              </a:rPr>
              <a:t>Flexibility of the hammock   distribute the weight &gt; comfort.</a:t>
            </a:r>
          </a:p>
        </p:txBody>
      </p:sp>
      <p:pic>
        <p:nvPicPr>
          <p:cNvPr id="12" name="Image 11" descr="logo.eps"/>
          <p:cNvPicPr>
            <a:picLocks noChangeAspect="1"/>
          </p:cNvPicPr>
          <p:nvPr/>
        </p:nvPicPr>
        <p:blipFill>
          <a:blip r:embed="rId7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414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ort.jpg.tif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9" y="-243409"/>
            <a:ext cx="5461151" cy="403244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315022" y="1196753"/>
            <a:ext cx="4450944" cy="1442329"/>
          </a:xfrm>
          <a:prstGeom prst="rect">
            <a:avLst/>
          </a:prstGeom>
          <a:noFill/>
        </p:spPr>
        <p:txBody>
          <a:bodyPr wrap="square" lIns="87262" tIns="43630" rIns="87262" bIns="43630" rtlCol="0">
            <a:spAutoFit/>
          </a:bodyPr>
          <a:lstStyle/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Comfort means changing postures.</a:t>
            </a:r>
          </a:p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You can easily change the position of carrying (front, side, back) so the pressure points are not always the same. </a:t>
            </a:r>
          </a:p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The body of the child is also supported by a large surface of leather or tissue (especially between the legs). </a:t>
            </a:r>
          </a:p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Washable and  possibility to add fur in winter.</a:t>
            </a:r>
          </a:p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  <a:latin typeface="Avenir Book"/>
                <a:ea typeface="Adobe Song Std L" pitchFamily="18" charset="-128"/>
                <a:cs typeface="Avenir Book"/>
              </a:rPr>
              <a:t>The security belt is locked once at the back of the child in the way of not waking him up or playing to lock out 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72402" y="116633"/>
            <a:ext cx="1152129" cy="288167"/>
          </a:xfrm>
          <a:prstGeom prst="rect">
            <a:avLst/>
          </a:prstGeom>
        </p:spPr>
        <p:txBody>
          <a:bodyPr wrap="square" lIns="87262" tIns="43630" rIns="87262" bIns="43630">
            <a:spAutoFit/>
          </a:bodyPr>
          <a:lstStyle/>
          <a:p>
            <a:r>
              <a:rPr lang="fr-CH" sz="1300" dirty="0">
                <a:latin typeface="Avenir Roman"/>
                <a:ea typeface="Adobe Song Std L" pitchFamily="18" charset="-128"/>
                <a:cs typeface="Avenir Roman"/>
              </a:rPr>
              <a:t>front</a:t>
            </a:r>
            <a:endParaRPr lang="fr-CH" sz="1300" dirty="0">
              <a:latin typeface="Avenir Roman"/>
              <a:cs typeface="Avenir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6135" y="4941170"/>
            <a:ext cx="484005" cy="288167"/>
          </a:xfrm>
          <a:prstGeom prst="rect">
            <a:avLst/>
          </a:prstGeom>
        </p:spPr>
        <p:txBody>
          <a:bodyPr wrap="none" lIns="87262" tIns="43630" rIns="87262" bIns="43630">
            <a:spAutoFit/>
          </a:bodyPr>
          <a:lstStyle/>
          <a:p>
            <a:r>
              <a:rPr lang="fr-CH" sz="1300" dirty="0">
                <a:latin typeface="Avenir Roman"/>
                <a:ea typeface="Adobe Song Std L" pitchFamily="18" charset="-128"/>
                <a:cs typeface="Avenir Roman"/>
              </a:rPr>
              <a:t>side</a:t>
            </a:r>
            <a:endParaRPr lang="fr-CH" sz="1300" dirty="0">
              <a:latin typeface="Avenir Roman"/>
              <a:cs typeface="Avenir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1601" y="6488670"/>
            <a:ext cx="535301" cy="288167"/>
          </a:xfrm>
          <a:prstGeom prst="rect">
            <a:avLst/>
          </a:prstGeom>
        </p:spPr>
        <p:txBody>
          <a:bodyPr wrap="none" lIns="87262" tIns="43630" rIns="87262" bIns="43630">
            <a:spAutoFit/>
          </a:bodyPr>
          <a:lstStyle/>
          <a:p>
            <a:r>
              <a:rPr lang="fr-CH" sz="1300" dirty="0">
                <a:latin typeface="Avenir Roman"/>
                <a:ea typeface="Adobe Song Std L" pitchFamily="18" charset="-128"/>
                <a:cs typeface="Avenir Roman"/>
              </a:rPr>
              <a:t>back</a:t>
            </a:r>
            <a:endParaRPr lang="fr-CH" sz="1300" dirty="0">
              <a:latin typeface="Avenir Roman"/>
              <a:cs typeface="Avenir Roman"/>
            </a:endParaRPr>
          </a:p>
        </p:txBody>
      </p:sp>
      <p:pic>
        <p:nvPicPr>
          <p:cNvPr id="21" name="Image 20" descr="logo.eps"/>
          <p:cNvPicPr>
            <a:picLocks noChangeAspect="1"/>
          </p:cNvPicPr>
          <p:nvPr/>
        </p:nvPicPr>
        <p:blipFill>
          <a:blip r:embed="rId4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  <p:pic>
        <p:nvPicPr>
          <p:cNvPr id="3" name="Image 2" descr="imgdos0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8" y="4347436"/>
            <a:ext cx="1878134" cy="2194067"/>
          </a:xfrm>
          <a:prstGeom prst="rect">
            <a:avLst/>
          </a:prstGeom>
        </p:spPr>
      </p:pic>
      <p:pic>
        <p:nvPicPr>
          <p:cNvPr id="5" name="Image 4" descr="img00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72" y="3061626"/>
            <a:ext cx="1458121" cy="22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IMGP356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4795" r="30205"/>
          <a:stretch/>
        </p:blipFill>
        <p:spPr>
          <a:xfrm>
            <a:off x="3010658" y="2143188"/>
            <a:ext cx="3455818" cy="51453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41159" y="1316596"/>
            <a:ext cx="1154626" cy="369322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r>
              <a:rPr lang="fr-FR" dirty="0" smtClean="0"/>
              <a:t>Back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745407" y="1132908"/>
            <a:ext cx="1270089" cy="369322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r>
              <a:rPr lang="fr-FR" dirty="0" err="1" smtClean="0"/>
              <a:t>Side</a:t>
            </a:r>
            <a:endParaRPr lang="fr-FR" dirty="0"/>
          </a:p>
        </p:txBody>
      </p:sp>
      <p:pic>
        <p:nvPicPr>
          <p:cNvPr id="2" name="Image 1" descr="cotereel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19" y="490002"/>
            <a:ext cx="1343438" cy="2357660"/>
          </a:xfrm>
          <a:prstGeom prst="rect">
            <a:avLst/>
          </a:prstGeom>
        </p:spPr>
      </p:pic>
      <p:pic>
        <p:nvPicPr>
          <p:cNvPr id="3" name="Image 2" descr="IMGP357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r="5789" b="24954"/>
          <a:stretch/>
        </p:blipFill>
        <p:spPr>
          <a:xfrm rot="5400000">
            <a:off x="-1167696" y="2923328"/>
            <a:ext cx="5253969" cy="3142630"/>
          </a:xfrm>
          <a:prstGeom prst="rect">
            <a:avLst/>
          </a:prstGeom>
        </p:spPr>
      </p:pic>
      <p:pic>
        <p:nvPicPr>
          <p:cNvPr id="4" name="Image 3" descr="IMGP500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14175"/>
          <a:stretch/>
        </p:blipFill>
        <p:spPr>
          <a:xfrm>
            <a:off x="6785176" y="1224751"/>
            <a:ext cx="2476676" cy="2479779"/>
          </a:xfrm>
          <a:prstGeom prst="rect">
            <a:avLst/>
          </a:prstGeom>
        </p:spPr>
      </p:pic>
      <p:pic>
        <p:nvPicPr>
          <p:cNvPr id="15" name="Image 14" descr="IMGP357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169" y="745327"/>
            <a:ext cx="2071994" cy="137765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153904" y="490003"/>
            <a:ext cx="1270089" cy="369322"/>
          </a:xfrm>
          <a:prstGeom prst="rect">
            <a:avLst/>
          </a:prstGeom>
          <a:noFill/>
        </p:spPr>
        <p:txBody>
          <a:bodyPr wrap="square" lIns="91432" tIns="45715" rIns="91432" bIns="45715" rtlCol="0">
            <a:spAutoFit/>
          </a:bodyPr>
          <a:lstStyle/>
          <a:p>
            <a:r>
              <a:rPr lang="fr-FR" dirty="0" smtClean="0"/>
              <a:t>Front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8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rofi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5" y="4797152"/>
            <a:ext cx="3367550" cy="2060848"/>
          </a:xfrm>
          <a:prstGeom prst="rect">
            <a:avLst/>
          </a:prstGeom>
        </p:spPr>
      </p:pic>
      <p:pic>
        <p:nvPicPr>
          <p:cNvPr id="7" name="Image 6" descr="silhouet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378" r="-83579"/>
          <a:stretch>
            <a:fillRect/>
          </a:stretch>
        </p:blipFill>
        <p:spPr>
          <a:xfrm>
            <a:off x="573584" y="2327538"/>
            <a:ext cx="6058954" cy="4917888"/>
          </a:xfrm>
          <a:prstGeom prst="chevron">
            <a:avLst/>
          </a:prstGeom>
        </p:spPr>
      </p:pic>
      <p:pic>
        <p:nvPicPr>
          <p:cNvPr id="6" name="Image 5" descr="dos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24" y="3501008"/>
            <a:ext cx="1236876" cy="1368150"/>
          </a:xfrm>
          <a:prstGeom prst="rect">
            <a:avLst/>
          </a:prstGeom>
        </p:spPr>
      </p:pic>
      <p:pic>
        <p:nvPicPr>
          <p:cNvPr id="11" name="Image 10" descr="miseenplac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50" y="-243405"/>
            <a:ext cx="4039960" cy="5052937"/>
          </a:xfrm>
          <a:prstGeom prst="rect">
            <a:avLst/>
          </a:prstGeom>
        </p:spPr>
      </p:pic>
      <p:pic>
        <p:nvPicPr>
          <p:cNvPr id="24" name="Image 23" descr="logo.eps"/>
          <p:cNvPicPr>
            <a:picLocks noChangeAspect="1"/>
          </p:cNvPicPr>
          <p:nvPr/>
        </p:nvPicPr>
        <p:blipFill>
          <a:blip r:embed="rId6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941" y="3275682"/>
            <a:ext cx="446621" cy="46523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18586" y="188640"/>
            <a:ext cx="330117" cy="5112568"/>
          </a:xfrm>
          <a:prstGeom prst="rect">
            <a:avLst/>
          </a:prstGeom>
          <a:noFill/>
        </p:spPr>
        <p:txBody>
          <a:bodyPr vert="vert270" wrap="square" lIns="87262" tIns="43630" rIns="87262" bIns="43630" rtlCol="0">
            <a:spAutoFit/>
          </a:bodyPr>
          <a:lstStyle/>
          <a:p>
            <a:r>
              <a:rPr lang="fr-CH" sz="1000" dirty="0">
                <a:solidFill>
                  <a:srgbClr val="7F7F7F"/>
                </a:solidFill>
                <a:latin typeface="Avenir Book"/>
                <a:cs typeface="Avenir Book"/>
              </a:rPr>
              <a:t>audrey@pamaci.com                            www.pamaci.com         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005849" y="-171401"/>
            <a:ext cx="1656185" cy="7200800"/>
          </a:xfrm>
          <a:prstGeom prst="rect">
            <a:avLst/>
          </a:prstGeom>
          <a:noFill/>
          <a:ln w="3175">
            <a:solidFill>
              <a:srgbClr val="7F7F7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62" tIns="43630" rIns="87262" bIns="43630"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443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ddyferme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" y="923599"/>
            <a:ext cx="2300446" cy="4882537"/>
          </a:xfrm>
          <a:prstGeom prst="rect">
            <a:avLst/>
          </a:prstGeom>
        </p:spPr>
      </p:pic>
      <p:pic>
        <p:nvPicPr>
          <p:cNvPr id="7" name="Image 6" descr="IMGP5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0" y="2785232"/>
            <a:ext cx="2908632" cy="2790000"/>
          </a:xfrm>
          <a:prstGeom prst="rect">
            <a:avLst/>
          </a:prstGeom>
        </p:spPr>
      </p:pic>
      <p:pic>
        <p:nvPicPr>
          <p:cNvPr id="8" name="Image 7" descr="pousset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83" y="2767055"/>
            <a:ext cx="3379617" cy="28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2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</a:t>
            </a:r>
            <a:r>
              <a:rPr lang="fr-FR" dirty="0" smtClean="0"/>
              <a:t>Caddy-</a:t>
            </a:r>
            <a:r>
              <a:rPr lang="fr-FR" dirty="0" err="1" smtClean="0"/>
              <a:t>seat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200" dirty="0" smtClean="0"/>
              <a:t>(</a:t>
            </a:r>
            <a:r>
              <a:rPr lang="fr-FR" sz="2200" dirty="0" err="1" smtClean="0"/>
              <a:t>bbq</a:t>
            </a:r>
            <a:r>
              <a:rPr lang="fr-FR" sz="2200" dirty="0" smtClean="0"/>
              <a:t>, </a:t>
            </a:r>
            <a:r>
              <a:rPr lang="fr-FR" sz="2200" dirty="0" smtClean="0"/>
              <a:t>festivals, </a:t>
            </a:r>
            <a:r>
              <a:rPr lang="fr-FR" sz="2200" dirty="0" err="1" smtClean="0"/>
              <a:t>beach</a:t>
            </a:r>
            <a:r>
              <a:rPr lang="fr-FR" sz="2200" dirty="0" smtClean="0"/>
              <a:t>…</a:t>
            </a:r>
            <a:r>
              <a:rPr lang="fr-FR" sz="2200" dirty="0" smtClean="0"/>
              <a:t>)</a:t>
            </a:r>
            <a:endParaRPr lang="fr-FR" sz="2200" dirty="0"/>
          </a:p>
        </p:txBody>
      </p:sp>
      <p:pic>
        <p:nvPicPr>
          <p:cNvPr id="5" name="Espace réservé du contenu 4" descr="plag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316" y="3692990"/>
            <a:ext cx="4680446" cy="3391357"/>
          </a:xfrm>
          <a:prstGeom prst="rect">
            <a:avLst/>
          </a:prstGeom>
        </p:spPr>
      </p:pic>
      <p:pic>
        <p:nvPicPr>
          <p:cNvPr id="4" name="Image 3" descr="trans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1" y="1417637"/>
            <a:ext cx="4177082" cy="408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316</Words>
  <Application>Microsoft Macintosh PowerPoint</Application>
  <PresentationFormat>Présentation à l'écran (4:3)</PresentationFormat>
  <Paragraphs>54</Paragraphs>
  <Slides>14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Caddy-seat (bbq, festivals, beach…)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pamaci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werthmuller</dc:creator>
  <cp:lastModifiedBy>audrey werthmuller</cp:lastModifiedBy>
  <cp:revision>9</cp:revision>
  <dcterms:created xsi:type="dcterms:W3CDTF">2015-10-28T12:55:47Z</dcterms:created>
  <dcterms:modified xsi:type="dcterms:W3CDTF">2016-02-03T15:00:19Z</dcterms:modified>
</cp:coreProperties>
</file>